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8" r:id="rId2"/>
    <p:sldId id="464" r:id="rId3"/>
    <p:sldId id="441" r:id="rId4"/>
    <p:sldId id="443" r:id="rId5"/>
    <p:sldId id="465" r:id="rId6"/>
    <p:sldId id="466" r:id="rId7"/>
    <p:sldId id="468" r:id="rId8"/>
    <p:sldId id="467" r:id="rId9"/>
    <p:sldId id="497" r:id="rId10"/>
    <p:sldId id="469" r:id="rId11"/>
    <p:sldId id="470" r:id="rId12"/>
    <p:sldId id="471" r:id="rId13"/>
    <p:sldId id="498" r:id="rId14"/>
    <p:sldId id="473" r:id="rId15"/>
    <p:sldId id="474" r:id="rId16"/>
    <p:sldId id="475" r:id="rId17"/>
    <p:sldId id="476" r:id="rId18"/>
    <p:sldId id="483" r:id="rId19"/>
    <p:sldId id="477" r:id="rId20"/>
    <p:sldId id="479" r:id="rId21"/>
    <p:sldId id="482" r:id="rId22"/>
    <p:sldId id="481" r:id="rId23"/>
    <p:sldId id="484" r:id="rId24"/>
    <p:sldId id="485" r:id="rId25"/>
    <p:sldId id="478" r:id="rId26"/>
    <p:sldId id="486" r:id="rId27"/>
    <p:sldId id="487" r:id="rId28"/>
    <p:sldId id="488" r:id="rId29"/>
    <p:sldId id="489" r:id="rId30"/>
    <p:sldId id="490" r:id="rId31"/>
    <p:sldId id="491" r:id="rId32"/>
    <p:sldId id="493" r:id="rId33"/>
    <p:sldId id="492" r:id="rId34"/>
    <p:sldId id="457" r:id="rId35"/>
    <p:sldId id="494" r:id="rId36"/>
    <p:sldId id="496" r:id="rId37"/>
    <p:sldId id="495" r:id="rId38"/>
    <p:sldId id="499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D9"/>
    <a:srgbClr val="94003F"/>
    <a:srgbClr val="000000"/>
    <a:srgbClr val="D5A6DF"/>
    <a:srgbClr val="FF91C8"/>
    <a:srgbClr val="0000FF"/>
    <a:srgbClr val="92D050"/>
    <a:srgbClr val="BDD7EE"/>
    <a:srgbClr val="A5002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1" autoAdjust="0"/>
    <p:restoredTop sz="80448" autoAdjust="0"/>
  </p:normalViewPr>
  <p:slideViewPr>
    <p:cSldViewPr snapToGrid="0">
      <p:cViewPr varScale="1">
        <p:scale>
          <a:sx n="122" d="100"/>
          <a:sy n="122" d="100"/>
        </p:scale>
        <p:origin x="684" y="90"/>
      </p:cViewPr>
      <p:guideLst/>
    </p:cSldViewPr>
  </p:slideViewPr>
  <p:outlineViewPr>
    <p:cViewPr>
      <p:scale>
        <a:sx n="33" d="100"/>
        <a:sy n="33" d="100"/>
      </p:scale>
      <p:origin x="0" y="-1858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加些图和例子来说明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6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9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3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7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31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5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26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92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https://haokan.baidu.com/v?vid=18057215471241700890&amp;pd=bjh&amp;fr=bjhauthor&amp;type=video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3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3/26/2021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41627122287252962&amp;wfr=spider&amp;for=p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://vue.video/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多媒体系统导论</a:t>
            </a:r>
            <a:r>
              <a:rPr lang="en-US" altLang="zh-CN" dirty="0">
                <a:solidFill>
                  <a:srgbClr val="94003F"/>
                </a:solidFill>
              </a:rPr>
              <a:t/>
            </a:r>
            <a:br>
              <a:rPr lang="en-US" altLang="zh-CN" dirty="0">
                <a:solidFill>
                  <a:srgbClr val="94003F"/>
                </a:solidFill>
              </a:rPr>
            </a:br>
            <a:r>
              <a:rPr lang="en-US" altLang="zh-CN" sz="3200" dirty="0">
                <a:solidFill>
                  <a:srgbClr val="94003F"/>
                </a:solidFill>
              </a:rPr>
              <a:t>Fundamentals of Multimedia System</a:t>
            </a:r>
            <a:endParaRPr lang="zh-CN" altLang="en-US" sz="3200" dirty="0">
              <a:solidFill>
                <a:srgbClr val="94003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C307A8E-1E70-4269-B64B-7B4FE2CB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zh-CN" altLang="en-US" dirty="0"/>
              <a:t>授课教师</a:t>
            </a:r>
            <a:r>
              <a:rPr lang="zh-CN" altLang="en-US" dirty="0" smtClean="0"/>
              <a:t>：张小燕</a:t>
            </a:r>
            <a:endParaRPr lang="en-US" altLang="zh-CN" dirty="0" smtClean="0"/>
          </a:p>
          <a:p>
            <a:r>
              <a:rPr lang="en-US" altLang="zh-CN" dirty="0"/>
              <a:t>xyzhang15@szu.edu.cn</a:t>
            </a:r>
          </a:p>
          <a:p>
            <a:r>
              <a:rPr lang="en-US" altLang="zh-CN" dirty="0" smtClean="0"/>
              <a:t>2021</a:t>
            </a:r>
            <a:r>
              <a:rPr lang="zh-CN" altLang="en-US" dirty="0" smtClean="0"/>
              <a:t>年</a:t>
            </a:r>
            <a:r>
              <a:rPr lang="zh-CN" altLang="en-US" dirty="0"/>
              <a:t>春季课程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5F9962F-F505-482D-AE4A-33FA60F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05" y="240061"/>
            <a:ext cx="969348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“4:2:2”</a:t>
            </a:r>
            <a:r>
              <a:rPr lang="zh-CN" altLang="en-US" dirty="0"/>
              <a:t>：平均每个像素需要几个字节？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个像素：</a:t>
            </a:r>
            <a:r>
              <a:rPr lang="en-US" altLang="zh-CN" dirty="0"/>
              <a:t>Y=8</a:t>
            </a:r>
            <a:r>
              <a:rPr lang="zh-CN" altLang="en-US" dirty="0"/>
              <a:t> </a:t>
            </a:r>
            <a:r>
              <a:rPr lang="en-US" altLang="zh-CN" dirty="0"/>
              <a:t>Bytes </a:t>
            </a:r>
            <a:r>
              <a:rPr lang="zh-CN" altLang="en-US" dirty="0"/>
              <a:t>，</a:t>
            </a:r>
            <a:r>
              <a:rPr lang="en-US" altLang="zh-CN" dirty="0"/>
              <a:t>Cr=</a:t>
            </a:r>
            <a:r>
              <a:rPr lang="en-US" altLang="zh-CN" dirty="0" err="1"/>
              <a:t>Cb</a:t>
            </a:r>
            <a:r>
              <a:rPr lang="en-US" altLang="zh-CN" dirty="0"/>
              <a:t>=4 Bytes</a:t>
            </a:r>
          </a:p>
          <a:p>
            <a:r>
              <a:rPr lang="en-US" altLang="zh-CN" dirty="0"/>
              <a:t>(8+4+4)/8 =</a:t>
            </a:r>
            <a:r>
              <a:rPr lang="en-US" altLang="zh-CN" b="1" dirty="0">
                <a:solidFill>
                  <a:srgbClr val="00B0F0"/>
                </a:solidFill>
              </a:rPr>
              <a:t>2 Bytes/pixel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显示器需要将信号从</a:t>
            </a:r>
            <a:r>
              <a:rPr lang="en-US" altLang="zh-CN" dirty="0" err="1">
                <a:solidFill>
                  <a:srgbClr val="FF0000"/>
                </a:solidFill>
              </a:rPr>
              <a:t>YCbCr</a:t>
            </a:r>
            <a:r>
              <a:rPr lang="zh-CN" altLang="en-US" dirty="0">
                <a:solidFill>
                  <a:srgbClr val="FF0000"/>
                </a:solidFill>
              </a:rPr>
              <a:t>转到</a:t>
            </a:r>
            <a:r>
              <a:rPr lang="en-US" altLang="zh-CN" dirty="0">
                <a:solidFill>
                  <a:srgbClr val="FF0000"/>
                </a:solidFill>
              </a:rPr>
              <a:t>RGB</a:t>
            </a:r>
            <a:r>
              <a:rPr lang="zh-CN" altLang="en-US" dirty="0">
                <a:solidFill>
                  <a:srgbClr val="FF0000"/>
                </a:solidFill>
              </a:rPr>
              <a:t>颜色空间，像素缺少的色度分量值如何还原？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B02537C-3186-45D0-9A99-56D17C6B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632157"/>
            <a:ext cx="3790950" cy="1352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6F94611-CA2A-40BC-B97B-EE6E629A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93" y="3854281"/>
            <a:ext cx="3429000" cy="254317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FC0DFB77-E53F-4FE5-AE80-9847285711CB}"/>
              </a:ext>
            </a:extLst>
          </p:cNvPr>
          <p:cNvSpPr/>
          <p:nvPr/>
        </p:nvSpPr>
        <p:spPr>
          <a:xfrm>
            <a:off x="1070323" y="3757752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5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4382E9E-F4C5-4AA4-BE3A-10FBFD2B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62" y="3772069"/>
            <a:ext cx="3381375" cy="26003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“4:1:1”</a:t>
            </a:r>
            <a:r>
              <a:rPr lang="zh-CN" altLang="en-US" dirty="0"/>
              <a:t>：平均每个像素需要几个字节？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个像素：</a:t>
            </a:r>
            <a:r>
              <a:rPr lang="en-US" altLang="zh-CN" dirty="0"/>
              <a:t>Y=8</a:t>
            </a:r>
            <a:r>
              <a:rPr lang="zh-CN" altLang="en-US" dirty="0"/>
              <a:t> </a:t>
            </a:r>
            <a:r>
              <a:rPr lang="en-US" altLang="zh-CN" dirty="0"/>
              <a:t>Bytes </a:t>
            </a:r>
            <a:r>
              <a:rPr lang="zh-CN" altLang="en-US" dirty="0"/>
              <a:t>，</a:t>
            </a:r>
            <a:r>
              <a:rPr lang="en-US" altLang="zh-CN" dirty="0"/>
              <a:t>Cr=</a:t>
            </a:r>
            <a:r>
              <a:rPr lang="en-US" altLang="zh-CN" dirty="0" err="1"/>
              <a:t>Cb</a:t>
            </a:r>
            <a:r>
              <a:rPr lang="en-US" altLang="zh-CN" dirty="0"/>
              <a:t>=2 Bytes</a:t>
            </a:r>
          </a:p>
          <a:p>
            <a:r>
              <a:rPr lang="en-US" altLang="zh-CN" dirty="0"/>
              <a:t>(8+2+2)/8 =</a:t>
            </a:r>
            <a:r>
              <a:rPr lang="en-US" altLang="zh-CN" b="1" dirty="0">
                <a:solidFill>
                  <a:srgbClr val="00B0F0"/>
                </a:solidFill>
              </a:rPr>
              <a:t>1.5 Bytes/pixel</a:t>
            </a:r>
          </a:p>
          <a:p>
            <a:r>
              <a:rPr lang="zh-CN" altLang="en-US" dirty="0"/>
              <a:t>带宽节约了，水平分辨率为原来的</a:t>
            </a:r>
            <a:r>
              <a:rPr lang="en-US" altLang="zh-CN" dirty="0"/>
              <a:t>1/4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B02537C-3186-45D0-9A99-56D17C6B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632157"/>
            <a:ext cx="3790950" cy="135255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FC0DFB77-E53F-4FE5-AE80-9847285711CB}"/>
              </a:ext>
            </a:extLst>
          </p:cNvPr>
          <p:cNvSpPr/>
          <p:nvPr/>
        </p:nvSpPr>
        <p:spPr>
          <a:xfrm>
            <a:off x="1070323" y="3757752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25740A9-F69C-4A63-A069-2723D5EE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43" y="3757752"/>
            <a:ext cx="3581400" cy="2581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“4:2:0”</a:t>
            </a:r>
            <a:r>
              <a:rPr lang="zh-CN" altLang="en-US" dirty="0"/>
              <a:t>：平均每个像素需要几个字节？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个像素：</a:t>
            </a:r>
            <a:r>
              <a:rPr lang="en-US" altLang="zh-CN" dirty="0"/>
              <a:t>Y=8</a:t>
            </a:r>
            <a:r>
              <a:rPr lang="zh-CN" altLang="en-US" dirty="0"/>
              <a:t> </a:t>
            </a:r>
            <a:r>
              <a:rPr lang="en-US" altLang="zh-CN" dirty="0"/>
              <a:t>Bytes </a:t>
            </a:r>
            <a:r>
              <a:rPr lang="zh-CN" altLang="en-US" dirty="0"/>
              <a:t>，</a:t>
            </a:r>
            <a:r>
              <a:rPr lang="en-US" altLang="zh-CN" dirty="0"/>
              <a:t>Cr=</a:t>
            </a:r>
            <a:r>
              <a:rPr lang="en-US" altLang="zh-CN" dirty="0" err="1"/>
              <a:t>Cb</a:t>
            </a:r>
            <a:r>
              <a:rPr lang="en-US" altLang="zh-CN" dirty="0"/>
              <a:t>=2 Bytes</a:t>
            </a:r>
          </a:p>
          <a:p>
            <a:r>
              <a:rPr lang="en-US" altLang="zh-CN" dirty="0"/>
              <a:t>(8+2+2)/8 =</a:t>
            </a:r>
            <a:r>
              <a:rPr lang="en-US" altLang="zh-CN" b="1" dirty="0">
                <a:solidFill>
                  <a:srgbClr val="00B0F0"/>
                </a:solidFill>
              </a:rPr>
              <a:t>1.5 Bytes/pixel</a:t>
            </a:r>
          </a:p>
          <a:p>
            <a:r>
              <a:rPr lang="zh-CN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水平</a:t>
            </a:r>
            <a:r>
              <a:rPr lang="en-US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垂直</a:t>
            </a:r>
            <a:r>
              <a:rPr lang="zh-CN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分辨率</a:t>
            </a:r>
            <a:r>
              <a:rPr lang="zh-CN" altLang="en-US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均</a:t>
            </a:r>
            <a:r>
              <a:rPr lang="zh-CN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为原来的</a:t>
            </a:r>
            <a:r>
              <a:rPr lang="en-US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1/2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B02537C-3186-45D0-9A99-56D17C6B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632157"/>
            <a:ext cx="3790950" cy="135255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FC0DFB77-E53F-4FE5-AE80-9847285711CB}"/>
              </a:ext>
            </a:extLst>
          </p:cNvPr>
          <p:cNvSpPr/>
          <p:nvPr/>
        </p:nvSpPr>
        <p:spPr>
          <a:xfrm>
            <a:off x="1070323" y="3757752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98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思考题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对于一个</a:t>
            </a:r>
            <a:r>
              <a:rPr lang="en-US" altLang="zh-CN" dirty="0" smtClean="0"/>
              <a:t>600X400</a:t>
            </a:r>
            <a:r>
              <a:rPr lang="zh-CN" altLang="en-US" dirty="0" smtClean="0"/>
              <a:t>分辨率的图像，进行色度二次采样后，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Cr</a:t>
            </a:r>
            <a:r>
              <a:rPr lang="zh-CN" altLang="en-US" dirty="0" smtClean="0"/>
              <a:t>的分辨率分别为多少？</a:t>
            </a:r>
            <a:endParaRPr lang="en-US" altLang="zh-CN" dirty="0" smtClean="0"/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“</a:t>
            </a:r>
            <a:r>
              <a:rPr lang="en-US" altLang="zh-CN" b="1" dirty="0" smtClean="0">
                <a:solidFill>
                  <a:srgbClr val="00B0F0"/>
                </a:solidFill>
              </a:rPr>
              <a:t>4:2:2”</a:t>
            </a:r>
            <a:r>
              <a:rPr lang="zh-CN" altLang="en-US" b="1" dirty="0" smtClean="0">
                <a:solidFill>
                  <a:srgbClr val="00B0F0"/>
                </a:solidFill>
              </a:rPr>
              <a:t>色度二次采样后分辨率？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 lvl="1"/>
            <a:r>
              <a:rPr lang="en-US" altLang="zh-CN" dirty="0" smtClean="0"/>
              <a:t>   Y:600X400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Cb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600X200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“</a:t>
            </a:r>
            <a:r>
              <a:rPr lang="en-US" altLang="zh-CN" b="1" dirty="0" smtClean="0">
                <a:solidFill>
                  <a:srgbClr val="00B0F0"/>
                </a:solidFill>
              </a:rPr>
              <a:t>4:1:1”</a:t>
            </a:r>
            <a:r>
              <a:rPr lang="zh-CN" altLang="en-US" b="1" dirty="0">
                <a:solidFill>
                  <a:srgbClr val="00B0F0"/>
                </a:solidFill>
              </a:rPr>
              <a:t>色度二次采样后分辨率</a:t>
            </a:r>
            <a:r>
              <a:rPr lang="zh-CN" altLang="en-US" b="1" dirty="0" smtClean="0">
                <a:solidFill>
                  <a:srgbClr val="00B0F0"/>
                </a:solidFill>
              </a:rPr>
              <a:t>？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 lvl="1"/>
            <a:r>
              <a:rPr lang="en-US" altLang="zh-CN" dirty="0" smtClean="0"/>
              <a:t>   Y:600X400</a:t>
            </a:r>
            <a:r>
              <a:rPr lang="zh-CN" altLang="en-US" dirty="0"/>
              <a:t>， </a:t>
            </a:r>
            <a:r>
              <a:rPr lang="en-US" altLang="zh-CN" dirty="0" err="1"/>
              <a:t>Cb</a:t>
            </a:r>
            <a:r>
              <a:rPr lang="zh-CN" altLang="en-US" dirty="0"/>
              <a:t>和</a:t>
            </a:r>
            <a:r>
              <a:rPr lang="en-US" altLang="zh-CN" dirty="0"/>
              <a:t>Cr</a:t>
            </a:r>
            <a:r>
              <a:rPr lang="zh-CN" altLang="en-US" dirty="0"/>
              <a:t>：</a:t>
            </a:r>
            <a:r>
              <a:rPr lang="en-US" altLang="zh-CN" dirty="0" smtClean="0"/>
              <a:t>600X100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“</a:t>
            </a:r>
            <a:r>
              <a:rPr lang="en-US" altLang="zh-CN" b="1" dirty="0" smtClean="0">
                <a:solidFill>
                  <a:srgbClr val="00B0F0"/>
                </a:solidFill>
              </a:rPr>
              <a:t>4:2:0”</a:t>
            </a:r>
            <a:r>
              <a:rPr lang="zh-CN" altLang="en-US" b="1" dirty="0">
                <a:solidFill>
                  <a:srgbClr val="00B0F0"/>
                </a:solidFill>
              </a:rPr>
              <a:t>色度二次采样后分辨率</a:t>
            </a:r>
            <a:r>
              <a:rPr lang="zh-CN" altLang="en-US" b="1" dirty="0" smtClean="0">
                <a:solidFill>
                  <a:srgbClr val="00B0F0"/>
                </a:solidFill>
              </a:rPr>
              <a:t>？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 lvl="1"/>
            <a:r>
              <a:rPr lang="en-US" altLang="zh-CN" dirty="0" smtClean="0"/>
              <a:t>  Y:600X400</a:t>
            </a:r>
            <a:r>
              <a:rPr lang="zh-CN" altLang="en-US" dirty="0"/>
              <a:t>， </a:t>
            </a:r>
            <a:r>
              <a:rPr lang="en-US" altLang="zh-CN" dirty="0" err="1"/>
              <a:t>Cb</a:t>
            </a:r>
            <a:r>
              <a:rPr lang="zh-CN" altLang="en-US" dirty="0"/>
              <a:t>和</a:t>
            </a:r>
            <a:r>
              <a:rPr lang="en-US" altLang="zh-CN" dirty="0"/>
              <a:t>Cr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300X200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45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数字视频的</a:t>
            </a:r>
            <a:r>
              <a:rPr lang="en-US" altLang="zh-CN" dirty="0"/>
              <a:t>CCIR</a:t>
            </a:r>
            <a:r>
              <a:rPr lang="zh-CN" altLang="en-US" dirty="0"/>
              <a:t>和</a:t>
            </a:r>
            <a:r>
              <a:rPr lang="en-US" altLang="zh-CN" dirty="0"/>
              <a:t>ITU-R</a:t>
            </a:r>
            <a:r>
              <a:rPr lang="zh-CN" altLang="en-US" dirty="0"/>
              <a:t>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94003F"/>
                </a:solidFill>
              </a:rPr>
              <a:t>国际无线电咨询委员会：</a:t>
            </a:r>
            <a:r>
              <a:rPr lang="en-US" altLang="zh-CN" b="1" dirty="0">
                <a:solidFill>
                  <a:srgbClr val="94003F"/>
                </a:solidFill>
              </a:rPr>
              <a:t>CCIR-601</a:t>
            </a:r>
            <a:r>
              <a:rPr lang="zh-CN" altLang="en-US" b="1" dirty="0">
                <a:solidFill>
                  <a:srgbClr val="94003F"/>
                </a:solidFill>
              </a:rPr>
              <a:t>标准</a:t>
            </a:r>
            <a:endParaRPr lang="en-US" altLang="zh-CN" b="1" dirty="0">
              <a:solidFill>
                <a:srgbClr val="94003F"/>
              </a:solidFill>
            </a:endParaRPr>
          </a:p>
          <a:p>
            <a:r>
              <a:rPr lang="zh-CN" altLang="en-US" b="1" dirty="0">
                <a:solidFill>
                  <a:srgbClr val="94003F"/>
                </a:solidFill>
              </a:rPr>
              <a:t>国际电信联盟：</a:t>
            </a:r>
            <a:r>
              <a:rPr lang="en-US" altLang="zh-CN" b="1" dirty="0">
                <a:solidFill>
                  <a:srgbClr val="94003F"/>
                </a:solidFill>
              </a:rPr>
              <a:t>ITU-R Rec. 601</a:t>
            </a:r>
            <a:r>
              <a:rPr lang="zh-CN" altLang="en-US" b="1" dirty="0">
                <a:solidFill>
                  <a:srgbClr val="94003F"/>
                </a:solidFill>
              </a:rPr>
              <a:t>标准</a:t>
            </a:r>
            <a:endParaRPr lang="en-US" altLang="zh-CN" b="1" dirty="0">
              <a:solidFill>
                <a:srgbClr val="94003F"/>
              </a:solidFill>
            </a:endParaRPr>
          </a:p>
          <a:p>
            <a:r>
              <a:rPr lang="zh-CN" altLang="en-US" b="1" dirty="0">
                <a:solidFill>
                  <a:srgbClr val="00B0F0"/>
                </a:solidFill>
              </a:rPr>
              <a:t>数字视频规范示例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6D9C663-5587-492B-9C5A-B4805826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27680"/>
            <a:ext cx="7886700" cy="28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118920-9884-4A56-BFD9-A56CFF45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高清电视</a:t>
            </a:r>
            <a:r>
              <a:rPr lang="en-US" altLang="zh-CN" dirty="0"/>
              <a:t>(HDTV)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D1FFF3-3206-4635-AE41-3A429E3E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zh-CN" altLang="en-US" sz="3600" b="1" dirty="0">
                <a:solidFill>
                  <a:srgbClr val="464DD9"/>
                </a:solidFill>
              </a:rPr>
              <a:t>可视域</a:t>
            </a:r>
            <a:r>
              <a:rPr lang="zh-CN" altLang="en-US" dirty="0"/>
              <a:t>，尤其是宽度</a:t>
            </a:r>
            <a:endParaRPr lang="en-US" altLang="zh-CN" dirty="0"/>
          </a:p>
          <a:p>
            <a:r>
              <a:rPr lang="zh-CN" altLang="en-US" dirty="0"/>
              <a:t>逐行扫描，避免运动物体的锯齿边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AFE0C31-CF8A-4644-8197-8A653561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1CC43C9-4F6C-43EA-A982-12E5BD5D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511425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118920-9884-4A56-BFD9-A56CFF45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高清电视</a:t>
            </a:r>
            <a:r>
              <a:rPr lang="en-US" altLang="zh-CN" dirty="0"/>
              <a:t>(HDTV)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D1FFF3-3206-4635-AE41-3A429E3E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zh-CN" altLang="en-US" sz="3600" b="1" dirty="0">
                <a:solidFill>
                  <a:srgbClr val="464DD9"/>
                </a:solidFill>
              </a:rPr>
              <a:t>可视域</a:t>
            </a:r>
            <a:r>
              <a:rPr lang="zh-CN" altLang="en-US" dirty="0"/>
              <a:t>，尤其是宽度</a:t>
            </a:r>
            <a:endParaRPr lang="en-US" altLang="zh-CN" dirty="0"/>
          </a:p>
          <a:p>
            <a:r>
              <a:rPr lang="zh-CN" altLang="en-US" dirty="0"/>
              <a:t>逐行扫描，避免运动物体的锯齿边</a:t>
            </a:r>
            <a:endParaRPr lang="en-US" altLang="zh-CN" dirty="0"/>
          </a:p>
          <a:p>
            <a:r>
              <a:rPr lang="en-US" altLang="zh-CN" dirty="0"/>
              <a:t>Raw data</a:t>
            </a:r>
            <a:r>
              <a:rPr lang="zh-CN" altLang="en-US" dirty="0"/>
              <a:t>数据量巨大，</a:t>
            </a:r>
            <a:r>
              <a:rPr lang="en-US" altLang="zh-CN" dirty="0"/>
              <a:t>1s</a:t>
            </a:r>
            <a:r>
              <a:rPr lang="zh-CN" altLang="en-US" dirty="0"/>
              <a:t>的</a:t>
            </a:r>
            <a:r>
              <a:rPr lang="en-US" altLang="zh-CN" dirty="0">
                <a:solidFill>
                  <a:srgbClr val="FF0000"/>
                </a:solidFill>
              </a:rPr>
              <a:t>1080p</a:t>
            </a:r>
            <a:r>
              <a:rPr lang="en-US" altLang="zh-CN" dirty="0"/>
              <a:t>30fps (4:2:0</a:t>
            </a:r>
            <a:r>
              <a:rPr lang="zh-CN" altLang="en-US" dirty="0"/>
              <a:t>格式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HDTV</a:t>
            </a:r>
            <a:r>
              <a:rPr lang="zh-CN" altLang="en-US" dirty="0"/>
              <a:t>视频要占多少带宽？</a:t>
            </a:r>
            <a:endParaRPr lang="en-US" altLang="zh-CN" dirty="0"/>
          </a:p>
          <a:p>
            <a:r>
              <a:rPr lang="en-US" altLang="zh-CN" dirty="0"/>
              <a:t>1920x1080x30x1.5 Bytes = 93MB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AFE0C31-CF8A-4644-8197-8A653561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6B3CA1C-54D7-4ABA-B406-EF7EAA43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9" y="3891540"/>
            <a:ext cx="7883494" cy="20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C91C4C2-CB72-4DFF-90B5-6870071E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5.2.4 </a:t>
            </a:r>
            <a:r>
              <a:rPr lang="zh-CN" altLang="en-US" dirty="0"/>
              <a:t>超高清电视</a:t>
            </a:r>
            <a:r>
              <a:rPr lang="en-US" altLang="zh-CN" dirty="0"/>
              <a:t>(UHDTV)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3971462-46A0-4563-8CA3-48EBE854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4K UHDTV: 2160P (3840×2160)</a:t>
            </a:r>
          </a:p>
          <a:p>
            <a:r>
              <a:rPr lang="en-US" altLang="zh-CN" dirty="0"/>
              <a:t>8K UHDTV: 4320P (7680 × 4320)</a:t>
            </a:r>
          </a:p>
          <a:p>
            <a:pPr lvl="1"/>
            <a:r>
              <a:rPr lang="en-US" altLang="zh-CN" dirty="0"/>
              <a:t>Aspect ratio: 16:9</a:t>
            </a:r>
          </a:p>
          <a:p>
            <a:pPr lvl="1"/>
            <a:r>
              <a:rPr lang="en-US" altLang="zh-CN" dirty="0"/>
              <a:t>Bit-depth: up to 12 bits</a:t>
            </a:r>
          </a:p>
          <a:p>
            <a:pPr lvl="1"/>
            <a:r>
              <a:rPr lang="en-US" altLang="zh-CN" dirty="0"/>
              <a:t>Frame Rate: up to 120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B89A3BC-1AFA-4622-BA0B-9F402A50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Picture 2" descr="https://timgsa.baidu.com/timg?image&amp;quality=80&amp;size=b9999_10000&amp;sec=1555328794108&amp;di=02ba69d0ef4d663f8627558132d55ef2&amp;imgtype=jpg&amp;src=http%3A%2F%2Fimg02.hc360.com%2Fsecurity%2F201504%2F201504141741134140.jpg">
            <a:extLst>
              <a:ext uri="{FF2B5EF4-FFF2-40B4-BE49-F238E27FC236}">
                <a16:creationId xmlns="" xmlns:a16="http://schemas.microsoft.com/office/drawing/2014/main" id="{11B13442-F0E1-4E0E-9166-F122771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67" y="3429000"/>
            <a:ext cx="5742266" cy="32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7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C91C4C2-CB72-4DFF-90B5-6870071E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5.2.4 </a:t>
            </a:r>
            <a:r>
              <a:rPr lang="zh-CN" altLang="en-US" dirty="0"/>
              <a:t>超高清电视</a:t>
            </a:r>
            <a:r>
              <a:rPr lang="en-US" altLang="zh-CN" dirty="0"/>
              <a:t>(UHDTV)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3971462-46A0-4563-8CA3-48EBE854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B89A3BC-1AFA-4622-BA0B-9F402A50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6292F4D-C231-477C-9A3E-7C6A166C0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3689" r="3266" b="5075"/>
          <a:stretch/>
        </p:blipFill>
        <p:spPr>
          <a:xfrm>
            <a:off x="2619199" y="682230"/>
            <a:ext cx="3905602" cy="341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80A9A774-1881-4BE6-86BD-66387D28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15" y="4279106"/>
            <a:ext cx="6096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模拟显示接口</a:t>
            </a:r>
            <a:endParaRPr lang="en-US" altLang="zh-CN" dirty="0"/>
          </a:p>
          <a:p>
            <a:pPr lvl="1"/>
            <a:r>
              <a:rPr lang="zh-CN" altLang="en-US" dirty="0"/>
              <a:t>分量视频</a:t>
            </a:r>
            <a:endParaRPr lang="en-US" altLang="zh-CN" dirty="0"/>
          </a:p>
          <a:p>
            <a:pPr lvl="2"/>
            <a:r>
              <a:rPr lang="zh-CN" altLang="en-US" dirty="0"/>
              <a:t>三路视频信号来表示红、绿、蓝三个图层。</a:t>
            </a:r>
            <a:endParaRPr lang="en-US" altLang="zh-CN" dirty="0"/>
          </a:p>
          <a:p>
            <a:pPr lvl="2"/>
            <a:r>
              <a:rPr lang="zh-CN" altLang="en-US" dirty="0"/>
              <a:t>信道之间无色度、亮度干扰，颜色再现能力最好</a:t>
            </a:r>
            <a:endParaRPr lang="en-US" altLang="zh-CN" dirty="0"/>
          </a:p>
          <a:p>
            <a:pPr lvl="2"/>
            <a:r>
              <a:rPr lang="zh-CN" altLang="en-US" dirty="0"/>
              <a:t>带宽要求更高，同步机制要求严格</a:t>
            </a:r>
            <a:endParaRPr lang="en-US" altLang="zh-CN" dirty="0"/>
          </a:p>
          <a:p>
            <a:pPr lvl="2"/>
            <a:r>
              <a:rPr lang="zh-CN" altLang="en-US" dirty="0"/>
              <a:t>照相机连接显示器</a:t>
            </a:r>
            <a:endParaRPr lang="en-US" altLang="zh-CN" dirty="0"/>
          </a:p>
          <a:p>
            <a:pPr lvl="1"/>
            <a:r>
              <a:rPr lang="zh-CN" altLang="en-US" dirty="0"/>
              <a:t>复合视频</a:t>
            </a:r>
            <a:endParaRPr lang="en-US" altLang="zh-CN" dirty="0"/>
          </a:p>
          <a:p>
            <a:pPr lvl="2"/>
            <a:r>
              <a:rPr lang="zh-CN" altLang="en-US" dirty="0"/>
              <a:t>一条连接线：颜色（色度：</a:t>
            </a:r>
            <a:r>
              <a:rPr lang="en-US" altLang="zh-CN" dirty="0"/>
              <a:t>I-Q</a:t>
            </a:r>
            <a:r>
              <a:rPr lang="zh-CN" altLang="en-US" dirty="0"/>
              <a:t>，</a:t>
            </a:r>
            <a:r>
              <a:rPr lang="en-US" altLang="zh-CN" dirty="0"/>
              <a:t>U-V</a:t>
            </a:r>
            <a:r>
              <a:rPr lang="zh-CN" altLang="en-US" dirty="0"/>
              <a:t>）和强度（亮度）</a:t>
            </a:r>
            <a:endParaRPr lang="en-US" altLang="zh-CN" dirty="0"/>
          </a:p>
          <a:p>
            <a:pPr lvl="2"/>
            <a:r>
              <a:rPr lang="zh-CN" altLang="en-US" dirty="0"/>
              <a:t>色度副载波将色度信号放在共享信道的高频段</a:t>
            </a:r>
            <a:endParaRPr lang="en-US" altLang="zh-CN" dirty="0"/>
          </a:p>
          <a:p>
            <a:pPr lvl="2"/>
            <a:r>
              <a:rPr lang="zh-CN" altLang="en-US" dirty="0"/>
              <a:t>亮度和色度之间存在干扰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97E6596-7090-4772-A561-FE95B5894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0"/>
          <a:stretch/>
        </p:blipFill>
        <p:spPr>
          <a:xfrm>
            <a:off x="1555296" y="4931648"/>
            <a:ext cx="6033407" cy="17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第五章 视频中的基本概念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5.1 </a:t>
            </a:r>
            <a:r>
              <a:rPr lang="zh-CN" altLang="en-US" dirty="0"/>
              <a:t>模拟视频</a:t>
            </a:r>
            <a:endParaRPr lang="en-US" altLang="zh-CN" dirty="0"/>
          </a:p>
          <a:p>
            <a:r>
              <a:rPr lang="en-US" altLang="zh-CN" dirty="0"/>
              <a:t>5.2 </a:t>
            </a:r>
            <a:r>
              <a:rPr lang="zh-CN" altLang="en-US" dirty="0"/>
              <a:t>数字视频</a:t>
            </a:r>
            <a:endParaRPr lang="en-US" altLang="zh-CN" dirty="0"/>
          </a:p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  <a:endParaRPr lang="en-US" altLang="zh-CN" dirty="0"/>
          </a:p>
          <a:p>
            <a:r>
              <a:rPr lang="en-US" altLang="zh-CN" dirty="0"/>
              <a:t>5.4 3D</a:t>
            </a:r>
            <a:r>
              <a:rPr lang="zh-CN" altLang="en-US" dirty="0"/>
              <a:t>视频和电视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789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模拟显示接口</a:t>
            </a:r>
            <a:endParaRPr lang="en-US" altLang="zh-CN" dirty="0"/>
          </a:p>
          <a:p>
            <a:pPr lvl="1"/>
            <a:r>
              <a:rPr lang="zh-CN" altLang="en-US" dirty="0"/>
              <a:t>分量视频</a:t>
            </a:r>
            <a:endParaRPr lang="en-US" altLang="zh-CN" dirty="0"/>
          </a:p>
          <a:p>
            <a:pPr lvl="1"/>
            <a:r>
              <a:rPr lang="zh-CN" altLang="en-US" dirty="0"/>
              <a:t>复合视频</a:t>
            </a:r>
            <a:endParaRPr lang="en-US" altLang="zh-CN" dirty="0"/>
          </a:p>
          <a:p>
            <a:pPr lvl="1"/>
            <a:r>
              <a:rPr lang="en-US" altLang="zh-CN" dirty="0"/>
              <a:t>S-</a:t>
            </a:r>
            <a:r>
              <a:rPr lang="en-US" altLang="zh-CN" dirty="0" err="1"/>
              <a:t>Vdieo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Separated Video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两条线：亮度，复合色度分离，减少颜色与亮度间的干扰</a:t>
            </a:r>
            <a:endParaRPr lang="en-US" altLang="zh-CN" dirty="0"/>
          </a:p>
          <a:p>
            <a:pPr lvl="2"/>
            <a:r>
              <a:rPr lang="zh-CN" altLang="en-US" dirty="0"/>
              <a:t>颜色信息传输精度低于强度信息</a:t>
            </a:r>
            <a:endParaRPr lang="en-US" altLang="zh-CN" dirty="0"/>
          </a:p>
          <a:p>
            <a:pPr lvl="1"/>
            <a:r>
              <a:rPr lang="zh-CN" altLang="en-US" dirty="0"/>
              <a:t>视频图形阵列（</a:t>
            </a:r>
            <a:r>
              <a:rPr lang="en-US" altLang="zh-CN" dirty="0"/>
              <a:t>Video Graphics Array</a:t>
            </a:r>
            <a:r>
              <a:rPr lang="zh-CN" altLang="en-US" dirty="0"/>
              <a:t>，</a:t>
            </a:r>
            <a:r>
              <a:rPr lang="en-US" altLang="zh-CN" dirty="0"/>
              <a:t>VGA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模拟分量（</a:t>
            </a:r>
            <a:r>
              <a:rPr lang="en-US" altLang="zh-CN" dirty="0"/>
              <a:t>RGBHV</a:t>
            </a:r>
            <a:r>
              <a:rPr lang="zh-CN" altLang="en-US" dirty="0"/>
              <a:t>，红绿蓝，水平同步和垂直同步）</a:t>
            </a:r>
            <a:endParaRPr lang="en-US" altLang="zh-CN" dirty="0"/>
          </a:p>
          <a:p>
            <a:pPr lvl="2"/>
            <a:r>
              <a:rPr lang="en-US" altLang="zh-CN" dirty="0"/>
              <a:t>IBM</a:t>
            </a:r>
            <a:r>
              <a:rPr lang="zh-CN" altLang="en-US" dirty="0"/>
              <a:t>（</a:t>
            </a:r>
            <a:r>
              <a:rPr lang="en-US" altLang="zh-CN" dirty="0"/>
              <a:t>1987</a:t>
            </a:r>
            <a:r>
              <a:rPr lang="zh-CN" altLang="en-US" dirty="0"/>
              <a:t>）计算机行业，</a:t>
            </a:r>
            <a:r>
              <a:rPr lang="en-US" altLang="zh-CN" dirty="0"/>
              <a:t>VGA</a:t>
            </a:r>
            <a:r>
              <a:rPr lang="zh-CN" altLang="en-US" dirty="0"/>
              <a:t>：</a:t>
            </a:r>
            <a:r>
              <a:rPr lang="en-US" altLang="zh-CN" dirty="0"/>
              <a:t>640x480</a:t>
            </a:r>
            <a:r>
              <a:rPr lang="zh-CN" altLang="en-US" dirty="0"/>
              <a:t>（</a:t>
            </a:r>
            <a:r>
              <a:rPr lang="en-US" altLang="zh-CN" dirty="0"/>
              <a:t>70Hz</a:t>
            </a:r>
            <a:r>
              <a:rPr lang="zh-CN" altLang="en-US" dirty="0"/>
              <a:t>）</a:t>
            </a:r>
            <a:r>
              <a:rPr lang="en-US" altLang="zh-CN" dirty="0"/>
              <a:t>-&gt;QXGA</a:t>
            </a:r>
            <a:r>
              <a:rPr lang="zh-CN" altLang="en-US" dirty="0"/>
              <a:t>：</a:t>
            </a:r>
            <a:r>
              <a:rPr lang="en-US" altLang="zh-CN" dirty="0"/>
              <a:t>2048x1536</a:t>
            </a:r>
            <a:r>
              <a:rPr lang="zh-CN" altLang="en-US" dirty="0"/>
              <a:t>（</a:t>
            </a:r>
            <a:r>
              <a:rPr lang="en-US" altLang="zh-CN" dirty="0"/>
              <a:t>85Hz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23FB524-B1A4-4A42-8246-E706602E4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0"/>
          <a:stretch/>
        </p:blipFill>
        <p:spPr>
          <a:xfrm>
            <a:off x="1555296" y="4931648"/>
            <a:ext cx="6033407" cy="17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7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数字显示接口</a:t>
            </a:r>
            <a:endParaRPr lang="en-US" altLang="zh-CN" dirty="0"/>
          </a:p>
          <a:p>
            <a:pPr lvl="1"/>
            <a:r>
              <a:rPr lang="zh-CN" altLang="en-US" dirty="0"/>
              <a:t>数字视频接口（</a:t>
            </a:r>
            <a:r>
              <a:rPr lang="en-US" altLang="zh-CN" dirty="0"/>
              <a:t>Digital Visual Interface, DVI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高清多媒体接口（</a:t>
            </a:r>
            <a:r>
              <a:rPr lang="en-US" altLang="zh-CN" dirty="0"/>
              <a:t>High-Definition Multimedia Inference, HDMI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DisplayPort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6969715-DAFE-434F-BCE4-849F2253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563144"/>
            <a:ext cx="75914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数字显示接口</a:t>
            </a:r>
            <a:endParaRPr lang="en-US" altLang="zh-CN" dirty="0"/>
          </a:p>
          <a:p>
            <a:pPr lvl="1"/>
            <a:r>
              <a:rPr lang="zh-CN" altLang="en-US" dirty="0"/>
              <a:t>数字视频接口（</a:t>
            </a:r>
            <a:r>
              <a:rPr lang="en-US" altLang="zh-CN" dirty="0"/>
              <a:t>Digital Visual Interface, DVI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未压缩数字视频信号，采用</a:t>
            </a:r>
            <a:r>
              <a:rPr lang="zh-CN" altLang="en-US" b="1" i="1" dirty="0"/>
              <a:t>转换最小化差分信号</a:t>
            </a:r>
            <a:r>
              <a:rPr lang="zh-CN" altLang="en-US" dirty="0"/>
              <a:t>的高速串行链路技术。</a:t>
            </a:r>
            <a:endParaRPr lang="en-US" altLang="zh-CN" dirty="0"/>
          </a:p>
          <a:p>
            <a:pPr lvl="2"/>
            <a:r>
              <a:rPr lang="en-US" altLang="zh-CN" dirty="0"/>
              <a:t>DVI-D</a:t>
            </a:r>
            <a:r>
              <a:rPr lang="zh-CN" altLang="en-US" dirty="0"/>
              <a:t>、</a:t>
            </a:r>
            <a:r>
              <a:rPr lang="en-US" altLang="zh-CN" dirty="0"/>
              <a:t>DVI-A</a:t>
            </a:r>
            <a:r>
              <a:rPr lang="zh-CN" altLang="en-US" dirty="0"/>
              <a:t>、</a:t>
            </a:r>
            <a:r>
              <a:rPr lang="en-US" altLang="zh-CN" dirty="0"/>
              <a:t>DVH</a:t>
            </a:r>
            <a:r>
              <a:rPr lang="zh-CN" altLang="en-US" dirty="0"/>
              <a:t>，向后兼容（</a:t>
            </a:r>
            <a:r>
              <a:rPr lang="en-US" altLang="zh-CN" dirty="0"/>
              <a:t>VGA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8E42CFC-D376-41D6-961C-EB5D408ED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77"/>
          <a:stretch/>
        </p:blipFill>
        <p:spPr>
          <a:xfrm>
            <a:off x="3009099" y="3682785"/>
            <a:ext cx="2742221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数字显示接口</a:t>
            </a:r>
            <a:endParaRPr lang="en-US" altLang="zh-CN" dirty="0"/>
          </a:p>
          <a:p>
            <a:pPr lvl="1"/>
            <a:r>
              <a:rPr lang="zh-CN" altLang="en-US" dirty="0"/>
              <a:t>高清多媒体接口（</a:t>
            </a:r>
            <a:r>
              <a:rPr lang="en-US" altLang="zh-CN" sz="1800" dirty="0"/>
              <a:t>High-Definition Multimedia Inference, HDMI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DVI</a:t>
            </a:r>
            <a:r>
              <a:rPr lang="zh-CN" altLang="en-US" dirty="0"/>
              <a:t>向后兼容，支持</a:t>
            </a:r>
            <a:r>
              <a:rPr lang="en-US" altLang="zh-CN" dirty="0"/>
              <a:t>RGB</a:t>
            </a:r>
            <a:r>
              <a:rPr lang="zh-CN" altLang="en-US" dirty="0"/>
              <a:t>，</a:t>
            </a:r>
            <a:r>
              <a:rPr lang="en-US" altLang="zh-CN" dirty="0"/>
              <a:t>YCbCr4:4:4</a:t>
            </a:r>
            <a:r>
              <a:rPr lang="zh-CN" altLang="en-US" dirty="0"/>
              <a:t>或</a:t>
            </a:r>
            <a:r>
              <a:rPr lang="en-US" altLang="zh-CN" dirty="0"/>
              <a:t>4:2:2</a:t>
            </a:r>
          </a:p>
          <a:p>
            <a:pPr lvl="2"/>
            <a:r>
              <a:rPr lang="zh-CN" altLang="en-US" dirty="0"/>
              <a:t>支持视频和音频</a:t>
            </a:r>
            <a:endParaRPr lang="en-US" altLang="zh-CN" dirty="0"/>
          </a:p>
          <a:p>
            <a:pPr lvl="2"/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HDMI2.0</a:t>
            </a:r>
            <a:r>
              <a:rPr lang="zh-CN" altLang="en-US" dirty="0"/>
              <a:t>（</a:t>
            </a:r>
            <a:r>
              <a:rPr lang="en-US" altLang="zh-CN" dirty="0"/>
              <a:t>4K60fps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HDMI2.1</a:t>
            </a:r>
            <a:r>
              <a:rPr lang="zh-CN" altLang="en-US" dirty="0"/>
              <a:t>（</a:t>
            </a:r>
            <a:r>
              <a:rPr lang="en-US" altLang="zh-CN" dirty="0"/>
              <a:t>8K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4B3E17C-21F3-4BE2-890C-D559153C7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8" t="9888" r="21640"/>
          <a:stretch/>
        </p:blipFill>
        <p:spPr>
          <a:xfrm>
            <a:off x="217715" y="3619219"/>
            <a:ext cx="2188028" cy="28736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16926431-AC75-43B9-ACDB-AEC66A70E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16143" r="10746" b="11367"/>
          <a:stretch/>
        </p:blipFill>
        <p:spPr bwMode="auto">
          <a:xfrm>
            <a:off x="2556981" y="4347281"/>
            <a:ext cx="2842333" cy="141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BE13309-49AF-45F1-B5EE-A7FD6BD38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7" r="9203"/>
          <a:stretch/>
        </p:blipFill>
        <p:spPr>
          <a:xfrm>
            <a:off x="5550552" y="2518109"/>
            <a:ext cx="3451934" cy="43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DisplayPort</a:t>
            </a:r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年， 首个使用</a:t>
            </a:r>
            <a:r>
              <a:rPr lang="zh-CN" altLang="en-US" b="1" i="1" dirty="0"/>
              <a:t>分组数据传送</a:t>
            </a:r>
            <a:r>
              <a:rPr lang="zh-CN" altLang="en-US" dirty="0"/>
              <a:t>的显示接口，基于微数据包，将时钟信号嵌入数据流中，具有高扩展性</a:t>
            </a:r>
            <a:endParaRPr lang="en-US" altLang="zh-CN" dirty="0"/>
          </a:p>
          <a:p>
            <a:pPr lvl="1"/>
            <a:r>
              <a:rPr lang="zh-CN" altLang="en-US" dirty="0"/>
              <a:t>视频带宽更高，通过有缘适配器与</a:t>
            </a:r>
            <a:r>
              <a:rPr lang="en-US" altLang="zh-CN" dirty="0"/>
              <a:t>VGA</a:t>
            </a:r>
            <a:r>
              <a:rPr lang="zh-CN" altLang="en-US" dirty="0"/>
              <a:t>和</a:t>
            </a:r>
            <a:r>
              <a:rPr lang="en-US" altLang="zh-CN" dirty="0"/>
              <a:t>DVI</a:t>
            </a:r>
            <a:r>
              <a:rPr lang="zh-CN" altLang="en-US" dirty="0"/>
              <a:t>向后兼容</a:t>
            </a:r>
            <a:endParaRPr lang="en-US" altLang="zh-CN" dirty="0"/>
          </a:p>
          <a:p>
            <a:pPr lvl="1"/>
            <a:r>
              <a:rPr lang="en-US" altLang="zh-CN" dirty="0"/>
              <a:t>VESA</a:t>
            </a:r>
            <a:r>
              <a:rPr lang="zh-CN" altLang="en-US" dirty="0"/>
              <a:t>规范免费，</a:t>
            </a:r>
            <a:r>
              <a:rPr lang="en-US" altLang="zh-CN" dirty="0"/>
              <a:t>HDMI</a:t>
            </a:r>
            <a:r>
              <a:rPr lang="zh-CN" altLang="en-US" dirty="0"/>
              <a:t>向制作商收取年费</a:t>
            </a:r>
            <a:endParaRPr lang="en-US" altLang="zh-CN" dirty="0"/>
          </a:p>
          <a:p>
            <a:pPr lvl="1"/>
            <a:r>
              <a:rPr lang="en-US" altLang="zh-CN" dirty="0"/>
              <a:t>2019</a:t>
            </a:r>
            <a:r>
              <a:rPr lang="zh-CN" altLang="en-US" dirty="0"/>
              <a:t>年，</a:t>
            </a:r>
            <a:r>
              <a:rPr lang="en-US" altLang="zh-CN" dirty="0"/>
              <a:t>DP2.0</a:t>
            </a:r>
            <a:r>
              <a:rPr lang="zh-CN" altLang="en-US" dirty="0"/>
              <a:t>，支持</a:t>
            </a:r>
            <a:r>
              <a:rPr lang="en-US" altLang="zh-CN" dirty="0"/>
              <a:t>8K</a:t>
            </a:r>
            <a:r>
              <a:rPr lang="zh-CN" altLang="en-US" dirty="0"/>
              <a:t>，甚至</a:t>
            </a:r>
            <a:r>
              <a:rPr lang="en-US" altLang="zh-CN" dirty="0"/>
              <a:t>10K</a:t>
            </a:r>
          </a:p>
          <a:p>
            <a:pPr lvl="1"/>
            <a:r>
              <a:rPr lang="zh-CN" altLang="en-US" dirty="0"/>
              <a:t>扩展阅读</a:t>
            </a:r>
            <a:r>
              <a:rPr lang="en-US" altLang="zh-CN" dirty="0">
                <a:hlinkClick r:id="rId3"/>
              </a:rPr>
              <a:t>https://baijiahao.baidu.com/s?id=1641627122287252962&amp;wfr=spider&amp;for=pc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B0BCC874-805C-4AB4-9B19-87FC80C20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07706"/>
            <a:ext cx="6096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6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3D</a:t>
            </a:r>
            <a:r>
              <a:rPr lang="zh-CN" altLang="en-US" dirty="0"/>
              <a:t>视频和电视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3D</a:t>
            </a:r>
            <a:r>
              <a:rPr lang="zh-CN" altLang="en-US"/>
              <a:t>感知线索：人眼是如何自动从图像中获取</a:t>
            </a:r>
            <a:r>
              <a:rPr lang="en-US" altLang="zh-CN"/>
              <a:t>3D</a:t>
            </a:r>
            <a:r>
              <a:rPr lang="zh-CN" altLang="en-US"/>
              <a:t>几何信息的？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AED5622-9476-4A22-BFF5-07E360CD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9" y="2389206"/>
            <a:ext cx="8672471" cy="36913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</p:spTree>
    <p:extLst>
      <p:ext uri="{BB962C8B-B14F-4D97-AF65-F5344CB8AC3E}">
        <p14:creationId xmlns:p14="http://schemas.microsoft.com/office/powerpoint/2010/main" val="2845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b="1" dirty="0"/>
              <a:t>阴影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F46D374-A4AC-4F29-92C9-2A66E3BB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316639"/>
            <a:ext cx="6064745" cy="45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7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纹理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97FEB1B-A9A0-464A-BA2D-80B84887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05" y="408159"/>
            <a:ext cx="4672240" cy="58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纹理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聚焦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EDFD747-C4FD-435E-BE53-87713043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73" y="1499337"/>
            <a:ext cx="2547375" cy="37908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EDE6446-98C2-462B-A863-DA7535DE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12" y="1499338"/>
            <a:ext cx="2589831" cy="37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纹理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聚焦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运动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03901A6-3CD8-4CB9-BB28-C7D063D7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799041"/>
            <a:ext cx="1997166" cy="3230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3EFA36E-2E66-4419-B589-0E17EBB2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82" y="1813691"/>
            <a:ext cx="1988108" cy="32155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3BC78DB-4E04-422C-B353-3E90DD46D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786" y="1813691"/>
            <a:ext cx="1988108" cy="32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模拟视频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2400" dirty="0"/>
              <a:t>传统电视节目都是通过模拟信号传输的</a:t>
            </a:r>
            <a:endParaRPr lang="en-US" altLang="zh-CN" sz="2400" dirty="0"/>
          </a:p>
          <a:p>
            <a:pPr algn="just"/>
            <a:r>
              <a:rPr lang="zh-CN" altLang="en-US" sz="2400" dirty="0"/>
              <a:t>视频信号的亮度是关于电压的单调函数</a:t>
            </a:r>
            <a:endParaRPr lang="en-US" altLang="zh-CN" sz="2400" dirty="0"/>
          </a:p>
          <a:p>
            <a:pPr algn="just"/>
            <a:r>
              <a:rPr lang="zh-CN" altLang="en-US" sz="2400" dirty="0"/>
              <a:t>模拟视频信号</a:t>
            </a:r>
            <a:r>
              <a:rPr lang="en-US" altLang="zh-CN" sz="2400" dirty="0"/>
              <a:t>f(t)</a:t>
            </a:r>
            <a:r>
              <a:rPr lang="zh-CN" altLang="en-US" sz="2400" dirty="0"/>
              <a:t>对时变的图像进行采样。</a:t>
            </a:r>
            <a:endParaRPr lang="en-US" altLang="zh-CN" sz="2400" dirty="0"/>
          </a:p>
          <a:p>
            <a:pPr lvl="1" algn="just"/>
            <a:r>
              <a:rPr lang="zh-CN" altLang="en-US" sz="1800" dirty="0"/>
              <a:t>逐行扫描（</a:t>
            </a:r>
            <a:r>
              <a:rPr lang="en-US" altLang="zh-CN" sz="1800" dirty="0"/>
              <a:t>progressive scanning</a:t>
            </a:r>
            <a:r>
              <a:rPr lang="zh-CN" altLang="en-US" sz="1800" dirty="0"/>
              <a:t>）：按照一定时间间隔逐行扫描完整的图像（帧）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隔行扫描（</a:t>
            </a:r>
            <a:r>
              <a:rPr lang="en-US" altLang="zh-CN" sz="1800" dirty="0"/>
              <a:t>interlaced scanning</a:t>
            </a:r>
            <a:r>
              <a:rPr lang="zh-CN" altLang="en-US" sz="1800" dirty="0"/>
              <a:t>）：先扫描奇数行，后扫描偶数行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EE5A648-7285-4A72-BC34-7EB2C8E6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632909"/>
            <a:ext cx="4876800" cy="30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8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r>
              <a:rPr lang="zh-CN" altLang="en-US" dirty="0"/>
              <a:t>纹理</a:t>
            </a:r>
            <a:endParaRPr lang="en-US" altLang="zh-CN" dirty="0"/>
          </a:p>
          <a:p>
            <a:pPr lvl="1"/>
            <a:r>
              <a:rPr lang="zh-CN" altLang="en-US" dirty="0"/>
              <a:t>聚焦</a:t>
            </a:r>
            <a:endParaRPr lang="en-US" altLang="zh-CN" dirty="0"/>
          </a:p>
          <a:p>
            <a:pPr lvl="1"/>
            <a:r>
              <a:rPr lang="zh-CN" altLang="en-US" dirty="0"/>
              <a:t>运动</a:t>
            </a:r>
            <a:endParaRPr lang="en-US" altLang="zh-CN" dirty="0"/>
          </a:p>
          <a:p>
            <a:pPr lvl="1"/>
            <a:r>
              <a:rPr lang="zh-CN" altLang="en-US" b="1" dirty="0"/>
              <a:t>其他：</a:t>
            </a:r>
            <a:endParaRPr lang="en-US" altLang="zh-CN" b="1" dirty="0"/>
          </a:p>
          <a:p>
            <a:pPr lvl="2"/>
            <a:r>
              <a:rPr lang="zh-CN" altLang="en-US" b="1" dirty="0"/>
              <a:t>视角缩放</a:t>
            </a:r>
            <a:endParaRPr lang="en-US" altLang="zh-CN" b="1" dirty="0"/>
          </a:p>
          <a:p>
            <a:pPr lvl="2"/>
            <a:r>
              <a:rPr lang="zh-CN" altLang="en-US" b="1" dirty="0"/>
              <a:t>相对大小</a:t>
            </a:r>
            <a:endParaRPr lang="en-US" altLang="zh-CN" b="1" dirty="0"/>
          </a:p>
          <a:p>
            <a:pPr lvl="2"/>
            <a:r>
              <a:rPr lang="zh-CN" altLang="en-US" b="1" dirty="0"/>
              <a:t>轮廓</a:t>
            </a:r>
            <a:endParaRPr lang="en-US" altLang="zh-CN" b="1" dirty="0"/>
          </a:p>
          <a:p>
            <a:pPr lvl="2"/>
            <a:r>
              <a:rPr lang="zh-CN" altLang="en-US" b="1" dirty="0"/>
              <a:t>烟雾</a:t>
            </a:r>
            <a:endParaRPr lang="en-US" altLang="zh-CN" b="1" dirty="0"/>
          </a:p>
          <a:p>
            <a:pPr lvl="2"/>
            <a:r>
              <a:rPr lang="zh-CN" altLang="en-US" b="1" dirty="0"/>
              <a:t>遮挡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</p:spTree>
    <p:extLst>
      <p:ext uri="{BB962C8B-B14F-4D97-AF65-F5344CB8AC3E}">
        <p14:creationId xmlns:p14="http://schemas.microsoft.com/office/powerpoint/2010/main" val="31540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双目线索</a:t>
            </a:r>
            <a:endParaRPr lang="en-US" altLang="zh-CN" dirty="0"/>
          </a:p>
          <a:p>
            <a:pPr lvl="1"/>
            <a:r>
              <a:rPr lang="zh-CN" altLang="en-US" dirty="0"/>
              <a:t>拍摄两个（多个）视角的图像</a:t>
            </a:r>
            <a:r>
              <a:rPr lang="en-US" altLang="zh-CN" dirty="0"/>
              <a:t>Generate Left/Right Eye Images (Stereo Pair)</a:t>
            </a:r>
          </a:p>
          <a:p>
            <a:pPr lvl="1"/>
            <a:r>
              <a:rPr lang="zh-CN" altLang="en-US" dirty="0"/>
              <a:t>左视角（左眼），右视角（右眼）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62AB2FA-AE81-42DD-AD24-6AD058FC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03" y="2914871"/>
            <a:ext cx="6647770" cy="34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双目线索</a:t>
            </a:r>
            <a:endParaRPr lang="en-US" altLang="zh-CN" dirty="0"/>
          </a:p>
          <a:p>
            <a:pPr lvl="1"/>
            <a:r>
              <a:rPr lang="zh-CN" altLang="en-US" dirty="0"/>
              <a:t>拍摄两个（多个）视角的图像</a:t>
            </a:r>
            <a:r>
              <a:rPr lang="en-US" altLang="zh-CN" dirty="0"/>
              <a:t>Generate Left/Right Eye Images (Stereo Pair)</a:t>
            </a:r>
          </a:p>
          <a:p>
            <a:pPr lvl="1"/>
            <a:r>
              <a:rPr lang="zh-CN" altLang="en-US" dirty="0"/>
              <a:t>左视角（左眼），右视角（右眼）</a:t>
            </a:r>
            <a:endParaRPr lang="en-US" altLang="zh-CN" dirty="0"/>
          </a:p>
          <a:p>
            <a:pPr lvl="1"/>
            <a:r>
              <a:rPr lang="en-US" altLang="zh-CN" dirty="0"/>
              <a:t>P</a:t>
            </a:r>
            <a:r>
              <a:rPr lang="zh-CN" altLang="en-US" dirty="0"/>
              <a:t>：聚焦点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：较远的对象</a:t>
            </a:r>
            <a:endParaRPr lang="en-US" altLang="zh-CN" dirty="0"/>
          </a:p>
          <a:p>
            <a:pPr lvl="1"/>
            <a:r>
              <a:rPr lang="en-US" altLang="zh-CN" dirty="0"/>
              <a:t>F</a:t>
            </a:r>
            <a:r>
              <a:rPr lang="zh-CN" altLang="en-US" dirty="0"/>
              <a:t>：较近的对象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6F214F9-EE2C-4100-9AEE-291A30E7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34" y="2349814"/>
            <a:ext cx="2737284" cy="396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双目线索</a:t>
            </a:r>
            <a:endParaRPr lang="en-US" altLang="zh-CN" dirty="0"/>
          </a:p>
          <a:p>
            <a:pPr lvl="1"/>
            <a:r>
              <a:rPr lang="zh-CN" altLang="en-US" dirty="0"/>
              <a:t>拍摄两个（多个）视角的图像</a:t>
            </a:r>
            <a:r>
              <a:rPr lang="en-US" altLang="zh-CN" dirty="0"/>
              <a:t>Generate Left/Right Eye Images (Stereo Pair)</a:t>
            </a:r>
          </a:p>
          <a:p>
            <a:pPr lvl="1"/>
            <a:r>
              <a:rPr lang="zh-CN" altLang="en-US" dirty="0"/>
              <a:t>左视角（左眼），右视角（右眼）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7" name="Picture 6" descr="cannonleft">
            <a:extLst>
              <a:ext uri="{FF2B5EF4-FFF2-40B4-BE49-F238E27FC236}">
                <a16:creationId xmlns="" xmlns:a16="http://schemas.microsoft.com/office/drawing/2014/main" id="{B9FC9372-046E-4B14-8AE1-E842EF6B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" y="4037901"/>
            <a:ext cx="2964467" cy="22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16237907-A773-41A9-9AC3-61CC27791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136" y="3682199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u="sng" dirty="0">
                <a:ea typeface="宋体" pitchFamily="2" charset="-122"/>
              </a:rPr>
              <a:t>Left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="" xmlns:a16="http://schemas.microsoft.com/office/drawing/2014/main" id="{01681F56-A441-47BF-A35B-D3DDAB8E2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762" y="3682199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u="sng" dirty="0">
                <a:ea typeface="宋体" pitchFamily="2" charset="-122"/>
              </a:rPr>
              <a:t>Right</a:t>
            </a:r>
          </a:p>
        </p:txBody>
      </p:sp>
      <p:pic>
        <p:nvPicPr>
          <p:cNvPr id="10" name="Picture 5" descr="cannon">
            <a:extLst>
              <a:ext uri="{FF2B5EF4-FFF2-40B4-BE49-F238E27FC236}">
                <a16:creationId xmlns="" xmlns:a16="http://schemas.microsoft.com/office/drawing/2014/main" id="{58FC0FB9-21E5-4203-AD0C-5AE9420A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828" y="4037901"/>
            <a:ext cx="2964467" cy="22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">
            <a:extLst>
              <a:ext uri="{FF2B5EF4-FFF2-40B4-BE49-F238E27FC236}">
                <a16:creationId xmlns="" xmlns:a16="http://schemas.microsoft.com/office/drawing/2014/main" id="{020268BC-E09E-4D9B-91D2-51013C75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418" y="3671190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u="sng" dirty="0">
                <a:ea typeface="宋体" pitchFamily="2" charset="-122"/>
              </a:rPr>
              <a:t>Combined</a:t>
            </a:r>
          </a:p>
        </p:txBody>
      </p:sp>
      <p:pic>
        <p:nvPicPr>
          <p:cNvPr id="12" name="Picture 7" descr="cannonright">
            <a:extLst>
              <a:ext uri="{FF2B5EF4-FFF2-40B4-BE49-F238E27FC236}">
                <a16:creationId xmlns="" xmlns:a16="http://schemas.microsoft.com/office/drawing/2014/main" id="{9D8D1A4F-5AE3-4E6A-8735-D343104E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4" y="4037902"/>
            <a:ext cx="2964466" cy="22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dirty="0"/>
              <a:t>采用彩色眼镜的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pPr lvl="1"/>
            <a:r>
              <a:rPr lang="zh-CN" altLang="en-US" sz="1600" dirty="0"/>
              <a:t>采用圆形偏光眼镜的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dirty="0"/>
              <a:t>带快门眼镜的</a:t>
            </a:r>
            <a:r>
              <a:rPr lang="en-US" altLang="zh-CN" dirty="0"/>
              <a:t>3D</a:t>
            </a:r>
            <a:r>
              <a:rPr lang="zh-CN" altLang="en-US" dirty="0"/>
              <a:t>显示器</a:t>
            </a:r>
            <a:endParaRPr lang="en-US" altLang="zh-CN" sz="1600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5" name="Picture 5" descr="1922-01-14-Saturday-Evening-Post-Norman-Rockwell-cover-Boy-with-Stereoscope-no-logo-400-Digimarc">
            <a:extLst>
              <a:ext uri="{FF2B5EF4-FFF2-40B4-BE49-F238E27FC236}">
                <a16:creationId xmlns="" xmlns:a16="http://schemas.microsoft.com/office/drawing/2014/main" id="{7267B8E6-2719-46F6-8854-DA8FB547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3454"/>
            <a:ext cx="43735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b="1" dirty="0"/>
              <a:t>采用彩色眼镜的</a:t>
            </a:r>
            <a:r>
              <a:rPr lang="en-US" altLang="zh-CN" sz="1600" b="1" dirty="0"/>
              <a:t>3D</a:t>
            </a:r>
            <a:r>
              <a:rPr lang="zh-CN" altLang="en-US" sz="1600" b="1" dirty="0"/>
              <a:t>显示</a:t>
            </a:r>
            <a:endParaRPr lang="en-US" altLang="zh-CN" sz="1600" b="1" dirty="0"/>
          </a:p>
          <a:p>
            <a:pPr lvl="1"/>
            <a:r>
              <a:rPr lang="zh-CN" altLang="en-US" sz="1600" dirty="0"/>
              <a:t>采用圆形偏光眼镜的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dirty="0"/>
              <a:t>带快门眼镜的</a:t>
            </a:r>
            <a:r>
              <a:rPr lang="en-US" altLang="zh-CN" dirty="0"/>
              <a:t>3D</a:t>
            </a:r>
            <a:r>
              <a:rPr lang="zh-CN" altLang="en-US" dirty="0"/>
              <a:t>显示器</a:t>
            </a:r>
            <a:endParaRPr lang="en-US" altLang="zh-CN" sz="1600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D802FB43-FD1F-485E-A42D-7DBB7A185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209800"/>
            <a:ext cx="914400" cy="1295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dirty="0">
                <a:ea typeface="宋体" pitchFamily="2" charset="-122"/>
              </a:rPr>
              <a:t>Monitor</a:t>
            </a:r>
          </a:p>
          <a:p>
            <a:pPr algn="ctr"/>
            <a:r>
              <a:rPr lang="en-US" altLang="zh-CN" sz="1600" dirty="0">
                <a:ea typeface="宋体" pitchFamily="2" charset="-122"/>
              </a:rPr>
              <a:t>or</a:t>
            </a:r>
          </a:p>
          <a:p>
            <a:pPr algn="ctr"/>
            <a:r>
              <a:rPr lang="en-US" altLang="zh-CN" sz="1600" dirty="0">
                <a:ea typeface="宋体" pitchFamily="2" charset="-122"/>
              </a:rPr>
              <a:t>Projector</a:t>
            </a:r>
          </a:p>
        </p:txBody>
      </p:sp>
      <p:sp>
        <p:nvSpPr>
          <p:cNvPr id="7" name="Line 5">
            <a:extLst>
              <a:ext uri="{FF2B5EF4-FFF2-40B4-BE49-F238E27FC236}">
                <a16:creationId xmlns="" xmlns:a16="http://schemas.microsoft.com/office/drawing/2014/main" id="{E105F79D-4D31-433B-A89C-AB4210C15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14478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5999CBC2-78FD-497D-823C-A182A089E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5052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="" xmlns:a16="http://schemas.microsoft.com/office/drawing/2014/main" id="{E01EE952-AE92-4289-8750-C00EA3253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1481138"/>
            <a:ext cx="8323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宋体" pitchFamily="2" charset="-122"/>
              </a:rPr>
              <a:t>Combine</a:t>
            </a:r>
          </a:p>
          <a:p>
            <a:r>
              <a:rPr lang="en-US" altLang="zh-CN" sz="1200" dirty="0">
                <a:ea typeface="宋体" pitchFamily="2" charset="-122"/>
              </a:rPr>
              <a:t>Left/Right</a:t>
            </a:r>
          </a:p>
          <a:p>
            <a:r>
              <a:rPr lang="en-US" altLang="zh-CN" sz="1200" dirty="0">
                <a:ea typeface="宋体" pitchFamily="2" charset="-122"/>
              </a:rPr>
              <a:t>Image</a:t>
            </a:r>
          </a:p>
        </p:txBody>
      </p:sp>
      <p:pic>
        <p:nvPicPr>
          <p:cNvPr id="10" name="Picture 9" descr="200px-Plastic_3D_glasses">
            <a:extLst>
              <a:ext uri="{FF2B5EF4-FFF2-40B4-BE49-F238E27FC236}">
                <a16:creationId xmlns="" xmlns:a16="http://schemas.microsoft.com/office/drawing/2014/main" id="{3719B8BD-2287-489C-9D88-E88E1A50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4314031"/>
            <a:ext cx="1905000" cy="9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2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dirty="0"/>
              <a:t>采用彩色眼镜的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pPr lvl="1"/>
            <a:r>
              <a:rPr lang="zh-CN" altLang="en-US" sz="1600" b="1" dirty="0"/>
              <a:t>采用圆形偏光眼镜的</a:t>
            </a:r>
            <a:r>
              <a:rPr lang="en-US" altLang="zh-CN" sz="1600" b="1" dirty="0"/>
              <a:t>3D</a:t>
            </a:r>
            <a:r>
              <a:rPr lang="zh-CN" altLang="en-US" sz="1600" b="1" dirty="0"/>
              <a:t>显示</a:t>
            </a:r>
            <a:endParaRPr lang="en-US" altLang="zh-CN" sz="1600" b="1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dirty="0"/>
              <a:t>带快门眼镜的</a:t>
            </a:r>
            <a:r>
              <a:rPr lang="en-US" altLang="zh-CN" dirty="0"/>
              <a:t>3D</a:t>
            </a:r>
            <a:r>
              <a:rPr lang="zh-CN" altLang="en-US" dirty="0"/>
              <a:t>显示器</a:t>
            </a:r>
            <a:endParaRPr lang="en-US" altLang="zh-CN" sz="1600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5" name="Picture 17" descr="montageLX33_topLeftDP">
            <a:extLst>
              <a:ext uri="{FF2B5EF4-FFF2-40B4-BE49-F238E27FC236}">
                <a16:creationId xmlns="" xmlns:a16="http://schemas.microsoft.com/office/drawing/2014/main" id="{4ADFB19F-9B8E-48A5-9D92-AE81227CC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987" r="19866" b="4997"/>
          <a:stretch/>
        </p:blipFill>
        <p:spPr bwMode="auto">
          <a:xfrm>
            <a:off x="5618917" y="1077685"/>
            <a:ext cx="2819401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passiveglasses">
            <a:extLst>
              <a:ext uri="{FF2B5EF4-FFF2-40B4-BE49-F238E27FC236}">
                <a16:creationId xmlns="" xmlns:a16="http://schemas.microsoft.com/office/drawing/2014/main" id="{CC3422D2-D06C-49EA-A608-ADB2F8781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b="12124"/>
          <a:stretch/>
        </p:blipFill>
        <p:spPr bwMode="auto">
          <a:xfrm>
            <a:off x="6076117" y="4659424"/>
            <a:ext cx="1905000" cy="10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dirty="0"/>
              <a:t>采用彩色眼镜的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pPr lvl="1"/>
            <a:r>
              <a:rPr lang="zh-CN" altLang="en-US" sz="1600" dirty="0"/>
              <a:t>采用圆形偏光眼镜的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b="1" dirty="0"/>
              <a:t>带快门眼镜的</a:t>
            </a:r>
            <a:r>
              <a:rPr lang="en-US" altLang="zh-CN" b="1" dirty="0"/>
              <a:t>3D</a:t>
            </a:r>
            <a:r>
              <a:rPr lang="zh-CN" altLang="en-US" b="1" dirty="0"/>
              <a:t>显示器</a:t>
            </a:r>
            <a:endParaRPr lang="en-US" altLang="zh-CN" sz="1600" b="1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591E4F5-B651-439B-89BF-B81076645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514600"/>
            <a:ext cx="914400" cy="1295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Projector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or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monitor</a:t>
            </a:r>
          </a:p>
        </p:txBody>
      </p:sp>
      <p:sp>
        <p:nvSpPr>
          <p:cNvPr id="6" name="Line 5">
            <a:extLst>
              <a:ext uri="{FF2B5EF4-FFF2-40B4-BE49-F238E27FC236}">
                <a16:creationId xmlns="" xmlns:a16="http://schemas.microsoft.com/office/drawing/2014/main" id="{298C84D1-4927-4585-B1E9-9505816D1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17526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F8CC100F-63B0-4858-B747-0DE81ED9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8100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8" descr="180px-CrystalEyes_shutter_glasses">
            <a:extLst>
              <a:ext uri="{FF2B5EF4-FFF2-40B4-BE49-F238E27FC236}">
                <a16:creationId xmlns="" xmlns:a16="http://schemas.microsoft.com/office/drawing/2014/main" id="{AE79E609-71D5-4CE6-8843-AF010A14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953000"/>
            <a:ext cx="18288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="" xmlns:a16="http://schemas.microsoft.com/office/drawing/2014/main" id="{661F83A5-70D9-4D47-A050-AC73A7F46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447800"/>
            <a:ext cx="1735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Field Sequential Signal</a:t>
            </a:r>
          </a:p>
        </p:txBody>
      </p:sp>
      <p:sp>
        <p:nvSpPr>
          <p:cNvPr id="10" name="Line 10">
            <a:extLst>
              <a:ext uri="{FF2B5EF4-FFF2-40B4-BE49-F238E27FC236}">
                <a16:creationId xmlns="" xmlns:a16="http://schemas.microsoft.com/office/drawing/2014/main" id="{14C28AE2-CA0F-4E6B-A2B4-66E0F83C5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0574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="" xmlns:a16="http://schemas.microsoft.com/office/drawing/2014/main" id="{49C1AD12-804A-4B0B-A4E0-A35E242E5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733800"/>
            <a:ext cx="7620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2">
            <a:extLst>
              <a:ext uri="{FF2B5EF4-FFF2-40B4-BE49-F238E27FC236}">
                <a16:creationId xmlns="" xmlns:a16="http://schemas.microsoft.com/office/drawing/2014/main" id="{58BC28FA-47D4-441B-9F62-57FAE72BB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2243138"/>
            <a:ext cx="9858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Sync Signal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="" xmlns:a16="http://schemas.microsoft.com/office/drawing/2014/main" id="{99CAFAF5-B22A-48D9-A649-B2E00E721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733800"/>
            <a:ext cx="66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ea typeface="宋体" pitchFamily="2" charset="-122"/>
              </a:rPr>
              <a:t>IR</a:t>
            </a:r>
          </a:p>
          <a:p>
            <a:pPr algn="ctr"/>
            <a:r>
              <a:rPr lang="en-US" altLang="zh-CN" sz="1200">
                <a:ea typeface="宋体" pitchFamily="2" charset="-122"/>
              </a:rPr>
              <a:t>Emitter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="" xmlns:a16="http://schemas.microsoft.com/office/drawing/2014/main" id="{85E1BCB6-D708-434B-83BF-6169F6CCA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214938"/>
            <a:ext cx="1020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宋体" pitchFamily="2" charset="-122"/>
              </a:rPr>
              <a:t>LCD Shutter</a:t>
            </a:r>
          </a:p>
          <a:p>
            <a:r>
              <a:rPr lang="en-US" altLang="zh-CN" sz="1200" dirty="0">
                <a:ea typeface="宋体" pitchFamily="2" charset="-122"/>
              </a:rPr>
              <a:t>Glasses</a:t>
            </a:r>
          </a:p>
        </p:txBody>
      </p:sp>
    </p:spTree>
    <p:extLst>
      <p:ext uri="{BB962C8B-B14F-4D97-AF65-F5344CB8AC3E}">
        <p14:creationId xmlns:p14="http://schemas.microsoft.com/office/powerpoint/2010/main" val="23060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自由</a:t>
            </a:r>
            <a:r>
              <a:rPr lang="zh-CN" altLang="en-US" sz="2800" dirty="0"/>
              <a:t>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1"/>
            <a:r>
              <a:rPr lang="zh-CN" altLang="en-US" sz="3600" dirty="0" smtClean="0"/>
              <a:t>原理？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问题？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发展趋势？</a:t>
            </a:r>
            <a:endParaRPr lang="zh-CN" altLang="en-US" sz="5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51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99CB7BA-3471-486F-A9F0-678A013A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BEC91A1-C9CC-4243-BB45-99503A98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E96A0EB7-75DF-4F12-8456-E3C8588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88EB8DD-1EA1-4682-BAD6-E5039C1A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330559"/>
            <a:ext cx="7633716" cy="61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50D68F-740E-4200-950C-41B36E6A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数字视频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9E4C37F-AC99-4542-AC9D-24CA6E510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4901293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用数字表示视频的优点：</a:t>
            </a:r>
            <a:endParaRPr lang="en-US" altLang="zh-CN" dirty="0"/>
          </a:p>
          <a:p>
            <a:pPr lvl="1"/>
            <a:r>
              <a:rPr lang="zh-CN" altLang="en-US" dirty="0"/>
              <a:t>视频直接存储在数字设备或内存中，偏于后续处理（去噪，剪切和粘贴等），易于集成</a:t>
            </a:r>
            <a:endParaRPr lang="en-US" altLang="zh-CN" dirty="0"/>
          </a:p>
          <a:p>
            <a:pPr lvl="1"/>
            <a:r>
              <a:rPr lang="zh-CN" altLang="en-US" dirty="0"/>
              <a:t>直接访问，使得非线性视频编辑更加简单</a:t>
            </a:r>
            <a:endParaRPr lang="en-US" altLang="zh-CN" dirty="0"/>
          </a:p>
          <a:p>
            <a:pPr lvl="1"/>
            <a:r>
              <a:rPr lang="zh-CN" altLang="en-US" dirty="0"/>
              <a:t>重复记录，但不降低图像质量</a:t>
            </a:r>
            <a:endParaRPr lang="en-US" altLang="zh-CN" dirty="0"/>
          </a:p>
          <a:p>
            <a:pPr lvl="1"/>
            <a:r>
              <a:rPr lang="zh-CN" altLang="en-US" dirty="0"/>
              <a:t>易于加密，对信道噪声容忍度更高</a:t>
            </a:r>
            <a:endParaRPr lang="en-US" altLang="zh-CN" dirty="0"/>
          </a:p>
          <a:p>
            <a:pPr lvl="1"/>
            <a:r>
              <a:rPr lang="zh-CN" altLang="en-US" dirty="0"/>
              <a:t>应用：短视频拍摄和剪辑软件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CC3C113-1639-4760-A314-32C3AEB5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3833A86-61B5-42EF-A98C-88C8AC28E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512" y="141687"/>
            <a:ext cx="2933700" cy="6124575"/>
          </a:xfrm>
          <a:prstGeom prst="rect">
            <a:avLst/>
          </a:prstGeom>
        </p:spPr>
      </p:pic>
      <p:pic>
        <p:nvPicPr>
          <p:cNvPr id="8" name="VUE_offical_video">
            <a:hlinkClick r:id="" action="ppaction://media"/>
            <a:extLst>
              <a:ext uri="{FF2B5EF4-FFF2-40B4-BE49-F238E27FC236}">
                <a16:creationId xmlns="" xmlns:a16="http://schemas.microsoft.com/office/drawing/2014/main" id="{3D7A61F6-C027-432E-B672-4317B6DB2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5919375" y="2248656"/>
            <a:ext cx="2595975" cy="14602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7D3055B-1543-4459-8E9B-89BD14A2DE99}"/>
              </a:ext>
            </a:extLst>
          </p:cNvPr>
          <p:cNvSpPr/>
          <p:nvPr/>
        </p:nvSpPr>
        <p:spPr>
          <a:xfrm>
            <a:off x="6309709" y="6346981"/>
            <a:ext cx="181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7"/>
              </a:rPr>
              <a:t>http://vue.video/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3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BFBF3C-F09A-4690-BCE5-6E125F28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C9B8E5-CF8F-45A9-8C47-BBE3106E3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“4:4:4”</a:t>
            </a:r>
            <a:r>
              <a:rPr lang="zh-CN" altLang="en-US" dirty="0"/>
              <a:t>：视频信号默认情况下，每个像素</a:t>
            </a:r>
            <a:r>
              <a:rPr lang="en-US" altLang="zh-CN" dirty="0"/>
              <a:t>Pixel</a:t>
            </a:r>
            <a:r>
              <a:rPr lang="zh-CN" altLang="en-US" dirty="0"/>
              <a:t>都有对应的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Cr</a:t>
            </a:r>
            <a:r>
              <a:rPr lang="zh-CN" altLang="en-US" dirty="0"/>
              <a:t>和</a:t>
            </a:r>
            <a:r>
              <a:rPr lang="en-US" altLang="zh-CN" dirty="0" err="1"/>
              <a:t>Cb</a:t>
            </a:r>
            <a:r>
              <a:rPr lang="zh-CN" altLang="en-US" dirty="0"/>
              <a:t>值（</a:t>
            </a:r>
            <a:r>
              <a:rPr lang="en-US" altLang="zh-CN" dirty="0"/>
              <a:t>1</a:t>
            </a:r>
            <a:r>
              <a:rPr lang="zh-CN" altLang="en-US" dirty="0"/>
              <a:t>个字节）。</a:t>
            </a:r>
            <a:endParaRPr lang="en-US" altLang="zh-CN" dirty="0"/>
          </a:p>
          <a:p>
            <a:r>
              <a:rPr lang="zh-CN" altLang="en-US" dirty="0"/>
              <a:t>平均每个像素需要</a:t>
            </a:r>
            <a:r>
              <a:rPr lang="en-US" altLang="zh-CN" b="1" dirty="0">
                <a:solidFill>
                  <a:srgbClr val="00B0F0"/>
                </a:solidFill>
              </a:rPr>
              <a:t>3</a:t>
            </a:r>
            <a:r>
              <a:rPr lang="zh-CN" altLang="en-US" b="1" dirty="0">
                <a:solidFill>
                  <a:srgbClr val="00B0F0"/>
                </a:solidFill>
              </a:rPr>
              <a:t>个字节</a:t>
            </a:r>
            <a:r>
              <a:rPr lang="zh-CN" altLang="en-US" dirty="0"/>
              <a:t>，存储要求较高</a:t>
            </a:r>
            <a:endParaRPr lang="en-US" altLang="zh-CN" dirty="0"/>
          </a:p>
          <a:p>
            <a:r>
              <a:rPr lang="zh-CN" altLang="en-US" dirty="0"/>
              <a:t>如何在人眼几乎没有察觉的前提下，节约带宽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CA1903A-CDD2-41E4-9DF9-EE37810F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619B52A-9A00-489A-9441-FD6D8C66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11" y="3772167"/>
            <a:ext cx="3196046" cy="245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73C43D3-1776-4B56-A43F-6A83357D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" t="6341"/>
          <a:stretch/>
        </p:blipFill>
        <p:spPr>
          <a:xfrm>
            <a:off x="4909186" y="4751777"/>
            <a:ext cx="3377835" cy="11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BFBF3C-F09A-4690-BCE5-6E125F28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C9B8E5-CF8F-45A9-8C47-BBE3106E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zh-CN" altLang="en-US" dirty="0"/>
              <a:t>相对于黑白亮度信息，人对彩色信息的分辨能力要更弱一些，即相对不敏感。如黑夜中，无法看清颜色</a:t>
            </a:r>
            <a:endParaRPr lang="en-US" altLang="zh-CN" dirty="0"/>
          </a:p>
          <a:p>
            <a:r>
              <a:rPr lang="zh-CN" altLang="en-US" dirty="0"/>
              <a:t>对色度进行二次采样，可以在不显著降低图像视觉质量的前提下，节约存储空间。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CA1903A-CDD2-41E4-9DF9-EE37810F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619B52A-9A00-489A-9441-FD6D8C66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26" y="4041362"/>
            <a:ext cx="3196046" cy="245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73C43D3-1776-4B56-A43F-6A83357D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" t="6341"/>
          <a:stretch/>
        </p:blipFill>
        <p:spPr>
          <a:xfrm>
            <a:off x="5060483" y="5004329"/>
            <a:ext cx="3377835" cy="115902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6D1E245E-4E2C-4FB4-9854-C43D46A1E64E}"/>
              </a:ext>
            </a:extLst>
          </p:cNvPr>
          <p:cNvSpPr/>
          <p:nvPr/>
        </p:nvSpPr>
        <p:spPr>
          <a:xfrm>
            <a:off x="1473094" y="3910150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7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05C55D9-9A0C-43DC-8EA8-E8624E6D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D0E7E1C-31C3-4851-89F9-47A45A9C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</a:rPr>
              <a:t>J:a:b </a:t>
            </a:r>
            <a:r>
              <a:rPr lang="zh-CN" altLang="en-US" b="1" dirty="0">
                <a:solidFill>
                  <a:srgbClr val="00B0F0"/>
                </a:solidFill>
              </a:rPr>
              <a:t>表示方法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J: </a:t>
            </a:r>
            <a:r>
              <a:rPr lang="zh-CN" altLang="en-US" sz="2400" dirty="0"/>
              <a:t>水平采样的基准</a:t>
            </a:r>
            <a:r>
              <a:rPr lang="en-US" altLang="zh-CN" sz="2400" dirty="0"/>
              <a:t> (</a:t>
            </a:r>
            <a:r>
              <a:rPr lang="zh-CN" altLang="en-US" sz="2400" dirty="0"/>
              <a:t>默认</a:t>
            </a:r>
            <a:r>
              <a:rPr lang="en-US" altLang="zh-CN" sz="2400" dirty="0"/>
              <a:t>4</a:t>
            </a:r>
            <a:r>
              <a:rPr lang="zh-CN" altLang="en-US" sz="2400" dirty="0"/>
              <a:t>个像素</a:t>
            </a:r>
            <a:r>
              <a:rPr lang="en-US" altLang="zh-CN" sz="2400" dirty="0"/>
              <a:t>). </a:t>
            </a:r>
          </a:p>
          <a:p>
            <a:r>
              <a:rPr lang="en-US" altLang="zh-CN" sz="2400" dirty="0"/>
              <a:t>a: </a:t>
            </a:r>
            <a:r>
              <a:rPr lang="zh-CN" altLang="en-US" sz="2400" dirty="0"/>
              <a:t>以</a:t>
            </a:r>
            <a:r>
              <a:rPr lang="en-US" altLang="zh-CN" sz="2400" dirty="0"/>
              <a:t>2xJ</a:t>
            </a:r>
            <a:r>
              <a:rPr lang="zh-CN" altLang="en-US" sz="2400" dirty="0"/>
              <a:t>像素为例，第一行每</a:t>
            </a:r>
            <a:r>
              <a:rPr lang="en-US" altLang="zh-CN" sz="2400" dirty="0"/>
              <a:t>J</a:t>
            </a:r>
            <a:r>
              <a:rPr lang="zh-CN" altLang="en-US" sz="2400" dirty="0"/>
              <a:t>个像素中色度分量</a:t>
            </a:r>
            <a:r>
              <a:rPr lang="en-US" altLang="zh-CN" sz="2400" dirty="0"/>
              <a:t> (Cr/</a:t>
            </a:r>
            <a:r>
              <a:rPr lang="en-US" altLang="zh-CN" sz="2400" dirty="0" err="1"/>
              <a:t>Cb</a:t>
            </a:r>
            <a:r>
              <a:rPr lang="en-US" altLang="zh-CN" sz="2400" dirty="0"/>
              <a:t>) </a:t>
            </a:r>
            <a:r>
              <a:rPr lang="zh-CN" altLang="en-US" sz="2400" dirty="0"/>
              <a:t>的采样个数。</a:t>
            </a:r>
            <a:endParaRPr lang="en-US" altLang="zh-CN" sz="2400" dirty="0"/>
          </a:p>
          <a:p>
            <a:r>
              <a:rPr lang="en-US" altLang="zh-CN" sz="2400" dirty="0"/>
              <a:t>b: </a:t>
            </a:r>
            <a:r>
              <a:rPr lang="zh-CN" altLang="en-US" sz="2400" dirty="0"/>
              <a:t>第二行色度分量的采样个数，取值为</a:t>
            </a:r>
            <a:r>
              <a:rPr lang="en-US" altLang="zh-CN" sz="2400" dirty="0"/>
              <a:t>a</a:t>
            </a:r>
            <a:r>
              <a:rPr lang="zh-CN" altLang="en-US" sz="2400" dirty="0"/>
              <a:t>或者为</a:t>
            </a:r>
            <a:r>
              <a:rPr lang="en-US" altLang="zh-CN" sz="2400" dirty="0"/>
              <a:t>0</a:t>
            </a:r>
            <a:r>
              <a:rPr lang="zh-CN" altLang="en-US" sz="2400" dirty="0"/>
              <a:t>。当</a:t>
            </a:r>
            <a:r>
              <a:rPr lang="en-US" altLang="zh-CN" sz="2400" dirty="0"/>
              <a:t>b=0</a:t>
            </a:r>
            <a:r>
              <a:rPr lang="zh-CN" altLang="en-US" sz="2400" dirty="0"/>
              <a:t>时，表示不采样，直接用第一行的色度值替换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2268340-7940-4AE2-8C07-BAA7F26F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64B064C-2BC6-42D3-AE7A-F61E0223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" y="3804306"/>
            <a:ext cx="8994790" cy="28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05C55D9-9A0C-43DC-8EA8-E8624E6D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D0E7E1C-31C3-4851-89F9-47A45A9C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</a:rPr>
              <a:t>J:a:b </a:t>
            </a:r>
            <a:r>
              <a:rPr lang="zh-CN" altLang="en-US" b="1" dirty="0">
                <a:solidFill>
                  <a:srgbClr val="00B0F0"/>
                </a:solidFill>
              </a:rPr>
              <a:t>表示方法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J: </a:t>
            </a:r>
            <a:r>
              <a:rPr lang="zh-CN" altLang="en-US" sz="2400" dirty="0"/>
              <a:t>水平采样的基准</a:t>
            </a:r>
            <a:r>
              <a:rPr lang="en-US" altLang="zh-CN" sz="2400" dirty="0"/>
              <a:t> (</a:t>
            </a:r>
            <a:r>
              <a:rPr lang="zh-CN" altLang="en-US" sz="2400" dirty="0"/>
              <a:t>默认</a:t>
            </a:r>
            <a:r>
              <a:rPr lang="en-US" altLang="zh-CN" sz="2400" dirty="0"/>
              <a:t>4</a:t>
            </a:r>
            <a:r>
              <a:rPr lang="zh-CN" altLang="en-US" sz="2400" dirty="0"/>
              <a:t>个像素</a:t>
            </a:r>
            <a:r>
              <a:rPr lang="en-US" altLang="zh-CN" sz="2400" dirty="0"/>
              <a:t>). </a:t>
            </a:r>
          </a:p>
          <a:p>
            <a:r>
              <a:rPr lang="en-US" altLang="zh-CN" sz="2400" dirty="0"/>
              <a:t>a: </a:t>
            </a:r>
            <a:r>
              <a:rPr lang="zh-CN" altLang="en-US" sz="2400" dirty="0"/>
              <a:t>以</a:t>
            </a:r>
            <a:r>
              <a:rPr lang="en-US" altLang="zh-CN" sz="2400" dirty="0"/>
              <a:t>2xJ</a:t>
            </a:r>
            <a:r>
              <a:rPr lang="zh-CN" altLang="en-US" sz="2400" dirty="0"/>
              <a:t>像素为例，第一行每</a:t>
            </a:r>
            <a:r>
              <a:rPr lang="en-US" altLang="zh-CN" sz="2400" dirty="0"/>
              <a:t>J</a:t>
            </a:r>
            <a:r>
              <a:rPr lang="zh-CN" altLang="en-US" sz="2400" dirty="0"/>
              <a:t>个像素中色度分量</a:t>
            </a:r>
            <a:r>
              <a:rPr lang="en-US" altLang="zh-CN" sz="2400" dirty="0"/>
              <a:t> (Cr/</a:t>
            </a:r>
            <a:r>
              <a:rPr lang="en-US" altLang="zh-CN" sz="2400" dirty="0" err="1"/>
              <a:t>Cb</a:t>
            </a:r>
            <a:r>
              <a:rPr lang="en-US" altLang="zh-CN" sz="2400" dirty="0"/>
              <a:t>) </a:t>
            </a:r>
            <a:r>
              <a:rPr lang="zh-CN" altLang="en-US" sz="2400" dirty="0"/>
              <a:t>的采样个数。</a:t>
            </a:r>
            <a:endParaRPr lang="en-US" altLang="zh-CN" sz="2400" dirty="0"/>
          </a:p>
          <a:p>
            <a:r>
              <a:rPr lang="en-US" altLang="zh-CN" sz="2400" dirty="0"/>
              <a:t>b: </a:t>
            </a:r>
            <a:r>
              <a:rPr lang="zh-CN" altLang="en-US" sz="2400" dirty="0"/>
              <a:t>第二行色度分量的采样个数，取值为</a:t>
            </a:r>
            <a:r>
              <a:rPr lang="en-US" altLang="zh-CN" sz="2400" dirty="0"/>
              <a:t>a</a:t>
            </a:r>
            <a:r>
              <a:rPr lang="zh-CN" altLang="en-US" sz="2400" dirty="0"/>
              <a:t>或者为</a:t>
            </a:r>
            <a:r>
              <a:rPr lang="en-US" altLang="zh-CN" sz="2400" dirty="0"/>
              <a:t>0</a:t>
            </a:r>
            <a:r>
              <a:rPr lang="zh-CN" altLang="en-US" sz="2400" dirty="0"/>
              <a:t>。当</a:t>
            </a:r>
            <a:r>
              <a:rPr lang="en-US" altLang="zh-CN" sz="2400" dirty="0"/>
              <a:t>b=0</a:t>
            </a:r>
            <a:r>
              <a:rPr lang="zh-CN" altLang="en-US" sz="2400" dirty="0"/>
              <a:t>时，表示不采样，直接用第一行的色度值替换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2268340-7940-4AE2-8C07-BAA7F26F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0" y="3795179"/>
            <a:ext cx="8461543" cy="26122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0" y="6407417"/>
            <a:ext cx="5759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https://blog.csdn.net/buyicn/article/details/94719859</a:t>
            </a:r>
          </a:p>
        </p:txBody>
      </p:sp>
    </p:spTree>
    <p:extLst>
      <p:ext uri="{BB962C8B-B14F-4D97-AF65-F5344CB8AC3E}">
        <p14:creationId xmlns:p14="http://schemas.microsoft.com/office/powerpoint/2010/main" val="347756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3843</TotalTime>
  <Words>1648</Words>
  <Application>Microsoft Office PowerPoint</Application>
  <PresentationFormat>全屏显示(4:3)</PresentationFormat>
  <Paragraphs>302</Paragraphs>
  <Slides>38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04b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多媒体系统导论 Fundamentals of Multimedia System</vt:lpstr>
      <vt:lpstr>第五章 视频中的基本概念</vt:lpstr>
      <vt:lpstr>5.1 模拟视频</vt:lpstr>
      <vt:lpstr>PowerPoint 演示文稿</vt:lpstr>
      <vt:lpstr>5.2 数字视频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5.2.2 数字视频的CCIR和ITU-R标准</vt:lpstr>
      <vt:lpstr>5.2.3 高清电视(HDTV)</vt:lpstr>
      <vt:lpstr>5.2.3 高清电视(HDTV)</vt:lpstr>
      <vt:lpstr>5.2.4 超高清电视(UHDTV)</vt:lpstr>
      <vt:lpstr>5.2.4 超高清电视(UHDTV)</vt:lpstr>
      <vt:lpstr>5.3 视频显示接口</vt:lpstr>
      <vt:lpstr>5.3 视频显示接口</vt:lpstr>
      <vt:lpstr>5.3 视频显示接口</vt:lpstr>
      <vt:lpstr>5.3 视频显示接口</vt:lpstr>
      <vt:lpstr>5.3 视频显示接口</vt:lpstr>
      <vt:lpstr>5.3 视频显示接口</vt:lpstr>
      <vt:lpstr>5.4 3D视频和电视</vt:lpstr>
      <vt:lpstr>3D感知线索</vt:lpstr>
      <vt:lpstr>3D感知线索</vt:lpstr>
      <vt:lpstr>3D感知线索</vt:lpstr>
      <vt:lpstr>3D感知线索</vt:lpstr>
      <vt:lpstr>3D感知线索</vt:lpstr>
      <vt:lpstr>3D感知线索</vt:lpstr>
      <vt:lpstr>3D感知线索</vt:lpstr>
      <vt:lpstr>3D感知线索</vt:lpstr>
      <vt:lpstr>立体3D显示</vt:lpstr>
      <vt:lpstr>立体3D显示</vt:lpstr>
      <vt:lpstr>立体3D显示</vt:lpstr>
      <vt:lpstr>立体3D显示</vt:lpstr>
      <vt:lpstr>思考题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DELL</cp:lastModifiedBy>
  <cp:revision>514</cp:revision>
  <dcterms:created xsi:type="dcterms:W3CDTF">2016-08-04T07:29:19Z</dcterms:created>
  <dcterms:modified xsi:type="dcterms:W3CDTF">2021-03-26T03:15:31Z</dcterms:modified>
</cp:coreProperties>
</file>